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92" r:id="rId5"/>
    <p:sldId id="285" r:id="rId6"/>
    <p:sldId id="287" r:id="rId7"/>
    <p:sldId id="289" r:id="rId8"/>
    <p:sldId id="293" r:id="rId9"/>
    <p:sldId id="286" r:id="rId10"/>
    <p:sldId id="282" r:id="rId11"/>
    <p:sldId id="290" r:id="rId12"/>
    <p:sldId id="294" r:id="rId13"/>
    <p:sldId id="291" r:id="rId14"/>
    <p:sldId id="283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F8F8F8"/>
    <a:srgbClr val="95B3D7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4" autoAdjust="0"/>
  </p:normalViewPr>
  <p:slideViewPr>
    <p:cSldViewPr>
      <p:cViewPr>
        <p:scale>
          <a:sx n="80" d="100"/>
          <a:sy n="80" d="100"/>
        </p:scale>
        <p:origin x="-226" y="-125"/>
      </p:cViewPr>
      <p:guideLst>
        <p:guide orient="horz" pos="3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A574A-45FD-4553-ADE2-4B73EA4501AE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99F91-8F71-485B-8AF4-6F2CDD0E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2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to Mike Sanders, this may be a bit extreme in color but want to note that it is an effective way to break up and highlight text, if you have to have a whole page of 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F91-8F71-485B-8AF4-6F2CDD0E3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569075"/>
            <a:ext cx="2133600" cy="288925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fld id="{0B3AB1E5-DBD8-4389-B717-3C0001DFB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25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416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4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0B3AB1E5-DBD8-4389-B717-3C0001DFB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rgbClr val="004165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4165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004165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004165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004165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004165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47800"/>
          </a:xfrm>
        </p:spPr>
        <p:txBody>
          <a:bodyPr>
            <a:normAutofit/>
          </a:bodyPr>
          <a:lstStyle/>
          <a:p>
            <a:r>
              <a:rPr lang="en-US" sz="4000" spc="300" dirty="0" smtClean="0">
                <a:solidFill>
                  <a:schemeClr val="bg1"/>
                </a:solidFill>
              </a:rPr>
              <a:t>Annual State Of The Chapter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1" y="3657600"/>
            <a:ext cx="7543800" cy="144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PMI Orange </a:t>
            </a:r>
            <a:r>
              <a:rPr lang="en-US" sz="2000" dirty="0"/>
              <a:t>C</a:t>
            </a:r>
            <a:r>
              <a:rPr lang="en-US" sz="2000" dirty="0" smtClean="0"/>
              <a:t>ounty Chapter</a:t>
            </a:r>
          </a:p>
          <a:p>
            <a:r>
              <a:rPr lang="en-US" sz="1800" dirty="0" smtClean="0"/>
              <a:t>June 11, 2013</a:t>
            </a:r>
          </a:p>
          <a:p>
            <a:r>
              <a:rPr lang="en-US" sz="1400" dirty="0" smtClean="0"/>
              <a:t>Tariq Shaikh, PMP – President</a:t>
            </a:r>
          </a:p>
          <a:p>
            <a:r>
              <a:rPr lang="en-US" sz="1400" dirty="0" smtClean="0"/>
              <a:t>Greg Scott, PMP – Past President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876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cs typeface="Verdana"/>
              </a:rPr>
              <a:t>New </a:t>
            </a:r>
            <a:r>
              <a:rPr lang="en-US" sz="2200" dirty="0">
                <a:latin typeface="Verdana" pitchFamily="34" charset="0"/>
                <a:cs typeface="Verdana"/>
              </a:rPr>
              <a:t>website </a:t>
            </a:r>
            <a:r>
              <a:rPr lang="en-US" sz="2200" dirty="0" smtClean="0">
                <a:latin typeface="Verdana" pitchFamily="34" charset="0"/>
                <a:cs typeface="Verdana"/>
              </a:rPr>
              <a:t>platform</a:t>
            </a:r>
          </a:p>
          <a:p>
            <a:pPr lvl="1">
              <a:buFont typeface="Verdana" pitchFamily="34" charset="0"/>
              <a:buChar char="–"/>
            </a:pPr>
            <a:r>
              <a:rPr lang="en-US" sz="2200" dirty="0" smtClean="0">
                <a:latin typeface="Verdana" pitchFamily="34" charset="0"/>
                <a:cs typeface="Verdana"/>
              </a:rPr>
              <a:t>Robust </a:t>
            </a:r>
            <a:r>
              <a:rPr lang="en-US" sz="2200" dirty="0">
                <a:latin typeface="Verdana" pitchFamily="34" charset="0"/>
                <a:cs typeface="Verdana"/>
              </a:rPr>
              <a:t>event management </a:t>
            </a:r>
            <a:endParaRPr lang="en-US" sz="2200" dirty="0">
              <a:latin typeface="Verdana" pitchFamily="34" charset="0"/>
              <a:cs typeface="Verdana"/>
            </a:endParaRPr>
          </a:p>
          <a:p>
            <a:pPr lvl="1">
              <a:buFont typeface="Verdana" pitchFamily="34" charset="0"/>
              <a:buChar char="–"/>
            </a:pPr>
            <a:r>
              <a:rPr lang="en-US" sz="2200" dirty="0" smtClean="0">
                <a:latin typeface="Verdana" pitchFamily="34" charset="0"/>
                <a:cs typeface="Verdana"/>
              </a:rPr>
              <a:t>Nightly </a:t>
            </a:r>
            <a:r>
              <a:rPr lang="en-US" sz="2200" dirty="0" smtClean="0">
                <a:latin typeface="Verdana" pitchFamily="34" charset="0"/>
                <a:cs typeface="Verdana"/>
              </a:rPr>
              <a:t>database updates, instead of </a:t>
            </a:r>
            <a:r>
              <a:rPr lang="en-US" sz="2200" dirty="0" smtClean="0">
                <a:latin typeface="Verdana" pitchFamily="34" charset="0"/>
                <a:cs typeface="Verdana"/>
              </a:rPr>
              <a:t>bi-weekly</a:t>
            </a:r>
          </a:p>
          <a:p>
            <a:pPr lvl="1">
              <a:buFont typeface="Verdana" pitchFamily="34" charset="0"/>
              <a:buChar char="–"/>
            </a:pPr>
            <a:r>
              <a:rPr lang="en-US" sz="2200" dirty="0" smtClean="0">
                <a:latin typeface="Verdana" pitchFamily="34" charset="0"/>
                <a:cs typeface="Verdana"/>
              </a:rPr>
              <a:t>Welcome </a:t>
            </a:r>
            <a:r>
              <a:rPr lang="en-US" sz="2200" dirty="0" smtClean="0">
                <a:latin typeface="Verdana" pitchFamily="34" charset="0"/>
                <a:cs typeface="Verdana"/>
              </a:rPr>
              <a:t>Messages &amp; Renewal </a:t>
            </a:r>
            <a:r>
              <a:rPr lang="en-US" sz="2200" dirty="0" smtClean="0">
                <a:latin typeface="Verdana" pitchFamily="34" charset="0"/>
                <a:cs typeface="Verdana"/>
              </a:rPr>
              <a:t>Reminders</a:t>
            </a:r>
            <a:endParaRPr lang="en-US" sz="2200" dirty="0">
              <a:latin typeface="Verdana" pitchFamily="34" charset="0"/>
              <a:cs typeface="Verdana"/>
            </a:endParaRP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cs typeface="Verdana"/>
              </a:rPr>
              <a:t>CRM tool implemented for volunteer management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cs typeface="Verdana"/>
              </a:rPr>
              <a:t>Extended </a:t>
            </a:r>
            <a:r>
              <a:rPr lang="en-US" sz="2200" dirty="0">
                <a:latin typeface="Verdana" pitchFamily="34" charset="0"/>
                <a:cs typeface="Verdana"/>
              </a:rPr>
              <a:t>Internal, External and Community </a:t>
            </a:r>
            <a:r>
              <a:rPr lang="en-US" sz="2200" dirty="0" smtClean="0">
                <a:latin typeface="Verdana" pitchFamily="34" charset="0"/>
                <a:cs typeface="Verdana"/>
              </a:rPr>
              <a:t>Marketing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cs typeface="Verdana"/>
              </a:rPr>
              <a:t>Launched </a:t>
            </a:r>
            <a:r>
              <a:rPr lang="en-US" sz="2200" dirty="0">
                <a:latin typeface="Verdana" pitchFamily="34" charset="0"/>
                <a:cs typeface="Verdana"/>
              </a:rPr>
              <a:t>Mentor </a:t>
            </a:r>
            <a:r>
              <a:rPr lang="en-US" sz="2200" dirty="0" smtClean="0">
                <a:latin typeface="Verdana" pitchFamily="34" charset="0"/>
                <a:cs typeface="Verdana"/>
              </a:rPr>
              <a:t>Program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cs typeface="Verdana"/>
              </a:rPr>
              <a:t>Active </a:t>
            </a:r>
            <a:r>
              <a:rPr lang="en-US" sz="2200" dirty="0">
                <a:latin typeface="Verdana" pitchFamily="34" charset="0"/>
                <a:cs typeface="Verdana"/>
              </a:rPr>
              <a:t>Volunteer, New Members </a:t>
            </a:r>
            <a:r>
              <a:rPr lang="en-US" sz="2200" dirty="0" smtClean="0">
                <a:latin typeface="Verdana" pitchFamily="34" charset="0"/>
                <a:cs typeface="Verdana"/>
              </a:rPr>
              <a:t>programs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cs typeface="Verdana"/>
              </a:rPr>
              <a:t>Chapter </a:t>
            </a:r>
            <a:r>
              <a:rPr lang="en-US" sz="2200" dirty="0">
                <a:latin typeface="Verdana" pitchFamily="34" charset="0"/>
                <a:cs typeface="Verdana"/>
              </a:rPr>
              <a:t>Maturity Assessment and Ops Manual </a:t>
            </a:r>
            <a:r>
              <a:rPr lang="en-US" sz="2200" dirty="0" smtClean="0">
                <a:latin typeface="Verdana" pitchFamily="34" charset="0"/>
                <a:cs typeface="Verdana"/>
              </a:rPr>
              <a:t>progress</a:t>
            </a:r>
            <a:endParaRPr lang="en-US" sz="2200" dirty="0">
              <a:latin typeface="Verdana" pitchFamily="34" charset="0"/>
              <a:cs typeface="Verdana"/>
            </a:endParaRP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34" charset="-128"/>
              </a:rPr>
              <a:t>OC </a:t>
            </a:r>
            <a:r>
              <a:rPr lang="en-US" sz="2200" dirty="0">
                <a:latin typeface="Verdana" pitchFamily="34" charset="0"/>
                <a:ea typeface="ＭＳ Ｐゴシック" pitchFamily="34" charset="-128"/>
              </a:rPr>
              <a:t>Project Management </a:t>
            </a:r>
            <a:r>
              <a:rPr lang="en-US" sz="2200" dirty="0" smtClean="0">
                <a:latin typeface="Verdana" pitchFamily="34" charset="0"/>
                <a:ea typeface="ＭＳ Ｐゴシック" pitchFamily="34" charset="-128"/>
              </a:rPr>
              <a:t>Week &amp; Career </a:t>
            </a:r>
            <a:r>
              <a:rPr lang="en-US" sz="2200" dirty="0" smtClean="0">
                <a:latin typeface="Verdana" pitchFamily="34" charset="0"/>
                <a:ea typeface="ＭＳ Ｐゴシック" pitchFamily="34" charset="-128"/>
              </a:rPr>
              <a:t>Event</a:t>
            </a:r>
            <a:endParaRPr lang="en-US" sz="2200" dirty="0">
              <a:latin typeface="Verdana" pitchFamily="34" charset="0"/>
              <a:ea typeface="ＭＳ Ｐゴシック" pitchFamily="34" charset="-128"/>
            </a:endParaRP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34" charset="-128"/>
              </a:rPr>
              <a:t>Mini </a:t>
            </a:r>
            <a:r>
              <a:rPr lang="en-US" sz="2200" dirty="0">
                <a:latin typeface="Verdana" pitchFamily="34" charset="0"/>
                <a:ea typeface="ＭＳ Ｐゴシック" pitchFamily="34" charset="-128"/>
              </a:rPr>
              <a:t>Golf –Networking event for </a:t>
            </a:r>
            <a:r>
              <a:rPr lang="en-US" sz="2200" dirty="0" smtClean="0">
                <a:latin typeface="Verdana" pitchFamily="34" charset="0"/>
                <a:ea typeface="ＭＳ Ｐゴシック" pitchFamily="34" charset="-128"/>
              </a:rPr>
              <a:t>members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34" charset="-128"/>
              </a:rPr>
              <a:t>Ocean </a:t>
            </a:r>
            <a:r>
              <a:rPr lang="en-US" sz="2200" dirty="0">
                <a:latin typeface="Verdana" pitchFamily="34" charset="0"/>
                <a:ea typeface="ＭＳ Ｐゴシック" pitchFamily="34" charset="-128"/>
              </a:rPr>
              <a:t>Institute – Networking &amp; off-site Dinner event</a:t>
            </a:r>
          </a:p>
          <a:p>
            <a:pPr lvl="1">
              <a:buFont typeface="Verdana" pitchFamily="34" charset="0"/>
              <a:buChar char="–"/>
            </a:pPr>
            <a:endParaRPr lang="en-US" sz="2200" dirty="0" smtClean="0">
              <a:latin typeface="Verdana" pitchFamily="34" charset="0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Major Accomplishments </a:t>
            </a:r>
            <a:r>
              <a:rPr lang="en-US" sz="3200" b="1" dirty="0" smtClean="0">
                <a:latin typeface="Verdana"/>
                <a:cs typeface="Verdana"/>
              </a:rPr>
              <a:t>FY 2012-13</a:t>
            </a:r>
            <a:endParaRPr lang="en-US" sz="32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751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Budget </a:t>
            </a:r>
            <a:r>
              <a:rPr lang="en-US" sz="3200" b="1" dirty="0" smtClean="0">
                <a:latin typeface="Verdana"/>
                <a:cs typeface="Verdana"/>
              </a:rPr>
              <a:t>FY 2013-14</a:t>
            </a:r>
            <a:endParaRPr lang="en-US" sz="3200" b="1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33994" r="28428" b="14176"/>
          <a:stretch/>
        </p:blipFill>
        <p:spPr bwMode="auto">
          <a:xfrm>
            <a:off x="76200" y="1326776"/>
            <a:ext cx="4338918" cy="4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3200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"/>
            </a:pPr>
            <a:r>
              <a:rPr lang="en-US" dirty="0" smtClean="0">
                <a:solidFill>
                  <a:srgbClr val="004165"/>
                </a:solidFill>
                <a:latin typeface="Verdana" pitchFamily="34" charset="0"/>
                <a:ea typeface="ＭＳ Ｐゴシック" pitchFamily="-84" charset="-128"/>
              </a:rPr>
              <a:t> </a:t>
            </a:r>
            <a:r>
              <a:rPr lang="en-US" dirty="0" smtClean="0">
                <a:solidFill>
                  <a:srgbClr val="004165"/>
                </a:solidFill>
                <a:latin typeface="Verdana" pitchFamily="34" charset="0"/>
              </a:rPr>
              <a:t>Balanced budget for 2013-14</a:t>
            </a:r>
          </a:p>
          <a:p>
            <a:pPr>
              <a:buFont typeface="Wingdings" charset="2"/>
              <a:buChar char=""/>
            </a:pPr>
            <a:r>
              <a:rPr lang="en-US" dirty="0">
                <a:solidFill>
                  <a:srgbClr val="004165"/>
                </a:solidFill>
                <a:latin typeface="Verdana" pitchFamily="34" charset="0"/>
                <a:ea typeface="ＭＳ Ｐゴシック" pitchFamily="-84" charset="-128"/>
              </a:rPr>
              <a:t> </a:t>
            </a:r>
            <a:r>
              <a:rPr lang="en-US" dirty="0" smtClean="0">
                <a:solidFill>
                  <a:srgbClr val="004165"/>
                </a:solidFill>
                <a:latin typeface="Verdana" pitchFamily="34" charset="0"/>
              </a:rPr>
              <a:t>Fund key </a:t>
            </a:r>
            <a:r>
              <a:rPr lang="en-US" dirty="0">
                <a:solidFill>
                  <a:srgbClr val="004165"/>
                </a:solidFill>
                <a:latin typeface="Verdana" pitchFamily="34" charset="0"/>
              </a:rPr>
              <a:t>i</a:t>
            </a:r>
            <a:r>
              <a:rPr lang="en-US" dirty="0" smtClean="0">
                <a:solidFill>
                  <a:srgbClr val="004165"/>
                </a:solidFill>
                <a:latin typeface="Verdana" pitchFamily="34" charset="0"/>
              </a:rPr>
              <a:t>nitiatives</a:t>
            </a:r>
          </a:p>
          <a:p>
            <a:pPr>
              <a:buFont typeface="Wingdings" charset="2"/>
              <a:buChar char=""/>
            </a:pPr>
            <a:r>
              <a:rPr lang="en-US" dirty="0">
                <a:solidFill>
                  <a:srgbClr val="004165"/>
                </a:solidFill>
                <a:latin typeface="Verdana" pitchFamily="34" charset="0"/>
                <a:ea typeface="ＭＳ Ｐゴシック" pitchFamily="-84" charset="-128"/>
              </a:rPr>
              <a:t> </a:t>
            </a:r>
            <a:r>
              <a:rPr lang="en-US" dirty="0" smtClean="0">
                <a:solidFill>
                  <a:srgbClr val="004165"/>
                </a:solidFill>
                <a:latin typeface="Verdana" pitchFamily="34" charset="0"/>
              </a:rPr>
              <a:t>Align with Chapter Vision &amp; Mission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rgbClr val="004165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71782"/>
            <a:ext cx="558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000"/>
              <a:buFont typeface="Wingdings" charset="2"/>
              <a:buChar char=""/>
            </a:pPr>
            <a:r>
              <a:rPr lang="en-US" b="1" dirty="0" smtClean="0">
                <a:solidFill>
                  <a:srgbClr val="004165"/>
                </a:solidFill>
                <a:latin typeface="Verdana" pitchFamily="34" charset="0"/>
                <a:ea typeface="ＭＳ Ｐゴシック" pitchFamily="-84" charset="-128"/>
              </a:rPr>
              <a:t>2013-14 Budget with Prior Year Actuals</a:t>
            </a:r>
            <a:endParaRPr lang="en-US" b="1" dirty="0">
              <a:solidFill>
                <a:srgbClr val="004165"/>
              </a:solidFill>
              <a:latin typeface="Verdana" pitchFamily="3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5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Our Strengths</a:t>
            </a:r>
            <a:endParaRPr lang="en-US" sz="3200" b="1" dirty="0">
              <a:latin typeface="Verdana"/>
              <a:cs typeface="Verdan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376" y="685800"/>
            <a:ext cx="8960224" cy="4876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"/>
            </a:pPr>
            <a:r>
              <a:rPr lang="en-US" sz="2000" b="1" dirty="0" smtClean="0">
                <a:latin typeface="Verdana" pitchFamily="34" charset="0"/>
              </a:rPr>
              <a:t>Our Strengths</a:t>
            </a:r>
          </a:p>
          <a:p>
            <a:pPr lvl="1">
              <a:buFont typeface="Wingdings" charset="2"/>
              <a:buChar char=""/>
            </a:pPr>
            <a:r>
              <a:rPr lang="en-US" sz="2000" dirty="0">
                <a:latin typeface="Verdana" pitchFamily="34" charset="0"/>
              </a:rPr>
              <a:t>We have a vision</a:t>
            </a:r>
            <a:endParaRPr lang="en-US" sz="2000" dirty="0">
              <a:latin typeface="Verdana" pitchFamily="34" charset="0"/>
              <a:ea typeface="ＭＳ Ｐゴシック" pitchFamily="-84" charset="-128"/>
            </a:endParaRPr>
          </a:p>
          <a:p>
            <a:pPr lvl="1">
              <a:buFont typeface="Wingdings" charset="2"/>
              <a:buChar char=""/>
            </a:pPr>
            <a:r>
              <a:rPr lang="en-US" sz="2000" dirty="0" smtClean="0">
                <a:latin typeface="Verdana" pitchFamily="34" charset="0"/>
              </a:rPr>
              <a:t>We have a growing team of dedicated volunteers</a:t>
            </a:r>
          </a:p>
          <a:p>
            <a:pPr lvl="1">
              <a:buFont typeface="Wingdings" charset="2"/>
              <a:buChar char=""/>
            </a:pPr>
            <a:r>
              <a:rPr lang="en-US" sz="2000" dirty="0" smtClean="0">
                <a:latin typeface="Verdana" pitchFamily="34" charset="0"/>
              </a:rPr>
              <a:t>We </a:t>
            </a:r>
            <a:r>
              <a:rPr lang="en-US" sz="2000" dirty="0">
                <a:latin typeface="Verdana" pitchFamily="34" charset="0"/>
              </a:rPr>
              <a:t>have a Strategic </a:t>
            </a:r>
            <a:r>
              <a:rPr lang="en-US" sz="2000" dirty="0" smtClean="0">
                <a:latin typeface="Verdana" pitchFamily="34" charset="0"/>
              </a:rPr>
              <a:t>Board</a:t>
            </a:r>
            <a:endParaRPr lang="en-US" sz="2000" dirty="0">
              <a:latin typeface="Verdana" pitchFamily="34" charset="0"/>
              <a:ea typeface="ＭＳ Ｐゴシック" pitchFamily="-84" charset="-128"/>
            </a:endParaRPr>
          </a:p>
          <a:p>
            <a:pPr lvl="1">
              <a:buFont typeface="Wingdings" charset="2"/>
              <a:buChar char=""/>
            </a:pPr>
            <a:r>
              <a:rPr lang="en-US" sz="2000" dirty="0">
                <a:latin typeface="Verdana" pitchFamily="34" charset="0"/>
              </a:rPr>
              <a:t>We have a Strategic Plan</a:t>
            </a:r>
          </a:p>
          <a:p>
            <a:pPr lvl="1">
              <a:buFont typeface="Wingdings" charset="2"/>
              <a:buChar char=""/>
            </a:pPr>
            <a:r>
              <a:rPr lang="en-US" sz="2000" dirty="0" smtClean="0">
                <a:latin typeface="Verdana" pitchFamily="34" charset="0"/>
              </a:rPr>
              <a:t>We </a:t>
            </a:r>
            <a:r>
              <a:rPr lang="en-US" sz="2000" dirty="0">
                <a:latin typeface="Verdana" pitchFamily="34" charset="0"/>
              </a:rPr>
              <a:t>have an organizational </a:t>
            </a:r>
            <a:r>
              <a:rPr lang="en-US" sz="2000" dirty="0" smtClean="0">
                <a:latin typeface="Verdana" pitchFamily="34" charset="0"/>
              </a:rPr>
              <a:t>infrastructure in place</a:t>
            </a:r>
            <a:endParaRPr lang="en-US" sz="2000" dirty="0">
              <a:latin typeface="Verdana" pitchFamily="34" charset="0"/>
              <a:ea typeface="ＭＳ Ｐゴシック" pitchFamily="-84" charset="-128"/>
            </a:endParaRPr>
          </a:p>
          <a:p>
            <a:pPr lvl="1">
              <a:buFont typeface="Wingdings" charset="2"/>
              <a:buChar char=""/>
            </a:pPr>
            <a:r>
              <a:rPr lang="en-US" sz="2000" dirty="0" smtClean="0">
                <a:latin typeface="Verdana" pitchFamily="34" charset="0"/>
              </a:rPr>
              <a:t>We </a:t>
            </a:r>
            <a:r>
              <a:rPr lang="en-US" sz="2000" dirty="0">
                <a:latin typeface="Verdana" pitchFamily="34" charset="0"/>
              </a:rPr>
              <a:t>have available </a:t>
            </a:r>
            <a:r>
              <a:rPr lang="en-US" sz="2000" dirty="0" smtClean="0">
                <a:latin typeface="Verdana" pitchFamily="34" charset="0"/>
              </a:rPr>
              <a:t>funds</a:t>
            </a:r>
          </a:p>
          <a:p>
            <a:pPr>
              <a:buFont typeface="Wingdings" charset="2"/>
              <a:buChar char=""/>
            </a:pPr>
            <a:r>
              <a:rPr lang="en-US" sz="2000" b="1" dirty="0" smtClean="0">
                <a:latin typeface="Verdana" pitchFamily="34" charset="0"/>
              </a:rPr>
              <a:t>What We Need to Succeed </a:t>
            </a:r>
            <a:endParaRPr lang="en-US" sz="2000" dirty="0" smtClean="0">
              <a:latin typeface="Verdana" pitchFamily="34" charset="0"/>
            </a:endParaRPr>
          </a:p>
          <a:p>
            <a:pPr lvl="1">
              <a:buFont typeface="Wingdings" charset="2"/>
              <a:buChar char=""/>
            </a:pPr>
            <a:r>
              <a:rPr lang="en-US" sz="2000" dirty="0" smtClean="0">
                <a:latin typeface="Verdana" pitchFamily="34" charset="0"/>
              </a:rPr>
              <a:t>Greater involvement of our Members</a:t>
            </a:r>
          </a:p>
          <a:p>
            <a:pPr lvl="1">
              <a:buFont typeface="Wingdings" charset="2"/>
              <a:buChar char=""/>
            </a:pPr>
            <a:r>
              <a:rPr lang="en-US" sz="2000" dirty="0" smtClean="0">
                <a:latin typeface="Verdana" pitchFamily="34" charset="0"/>
              </a:rPr>
              <a:t>New &amp; fresh ideas</a:t>
            </a:r>
          </a:p>
          <a:p>
            <a:pPr lvl="2">
              <a:buFont typeface="Verdana" pitchFamily="34" charset="0"/>
              <a:buChar char="–"/>
            </a:pPr>
            <a:r>
              <a:rPr lang="en-US" sz="2000" dirty="0" smtClean="0">
                <a:latin typeface="Verdana" pitchFamily="34" charset="0"/>
              </a:rPr>
              <a:t>What do you want from your Chapter that we haven’t already identified with your input?</a:t>
            </a:r>
          </a:p>
          <a:p>
            <a:pPr lvl="2">
              <a:buFont typeface="Verdana" pitchFamily="34" charset="0"/>
              <a:buChar char="–"/>
            </a:pPr>
            <a:r>
              <a:rPr lang="en-US" sz="2000" dirty="0" smtClean="0">
                <a:latin typeface="Verdana" pitchFamily="34" charset="0"/>
              </a:rPr>
              <a:t>Where are our 1000+ members we don’t see &amp; what can we offer them</a:t>
            </a:r>
          </a:p>
          <a:p>
            <a:pPr>
              <a:buFont typeface="Wingdings" charset="2"/>
              <a:buChar char=""/>
            </a:pPr>
            <a:endParaRPr lang="en-US" sz="2000" dirty="0" smtClean="0">
              <a:latin typeface="Verdana" pitchFamily="3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6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Summary</a:t>
            </a:r>
            <a:endParaRPr lang="en-US" sz="3200" b="1" dirty="0">
              <a:latin typeface="Verdana"/>
              <a:cs typeface="Verdan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376" y="685800"/>
            <a:ext cx="8960224" cy="44196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The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Chapter is very sound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financially</a:t>
            </a:r>
            <a:endParaRPr lang="en-US" sz="2200" dirty="0">
              <a:latin typeface="Verdana" pitchFamily="34" charset="0"/>
              <a:ea typeface="ＭＳ Ｐゴシック" pitchFamily="-84" charset="-128"/>
            </a:endParaRP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We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have over $212K </a:t>
            </a:r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i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n liquid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assets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We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have no long-term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debt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Completed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key initiatives and infrastructure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projects</a:t>
            </a:r>
          </a:p>
          <a:p>
            <a:pPr>
              <a:buFont typeface="Wingdings" charset="2"/>
              <a:buChar char=""/>
            </a:pP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2013-14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-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Initiate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strategic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projects focusing on our Vision &amp; Mission: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provide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value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 to our </a:t>
            </a:r>
            <a:r>
              <a:rPr lang="en-US" sz="2200" dirty="0" smtClean="0">
                <a:solidFill>
                  <a:srgbClr val="FF0000"/>
                </a:solidFill>
                <a:latin typeface="Verdana"/>
                <a:cs typeface="Verdana"/>
              </a:rPr>
              <a:t>stakeholders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promote the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development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 of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project </a:t>
            </a:r>
            <a:r>
              <a:rPr lang="en-US" sz="2200" b="1" dirty="0" smtClean="0">
                <a:solidFill>
                  <a:srgbClr val="FF0000"/>
                </a:solidFill>
                <a:latin typeface="Verdana"/>
                <a:cs typeface="Verdana"/>
              </a:rPr>
              <a:t>management</a:t>
            </a:r>
            <a:endParaRPr lang="en-US" sz="22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lvl="1"/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promote project management 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by providing services, tools and </a:t>
            </a:r>
            <a:r>
              <a:rPr lang="en-US" sz="2200" dirty="0" smtClean="0">
                <a:solidFill>
                  <a:srgbClr val="FF0000"/>
                </a:solidFill>
                <a:latin typeface="Verdana"/>
                <a:cs typeface="Verdana"/>
              </a:rPr>
              <a:t>knowledge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provide a forum for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networking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 and opportunities for social </a:t>
            </a:r>
            <a:r>
              <a:rPr lang="en-US" sz="2200" dirty="0" smtClean="0">
                <a:solidFill>
                  <a:srgbClr val="FF0000"/>
                </a:solidFill>
                <a:latin typeface="Verdana"/>
                <a:cs typeface="Verdana"/>
              </a:rPr>
              <a:t>interaction</a:t>
            </a:r>
            <a:endParaRPr lang="en-US" altLang="ja-JP" sz="2200" dirty="0">
              <a:latin typeface="Verdana"/>
              <a:cs typeface="Verdana"/>
            </a:endParaRPr>
          </a:p>
          <a:p>
            <a:pPr lvl="1"/>
            <a:endParaRPr lang="en-US" sz="22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lvl="2"/>
            <a:endParaRPr lang="en-US" sz="22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lvl="2"/>
            <a:endParaRPr lang="en-US" sz="2200" dirty="0" smtClean="0">
              <a:latin typeface="Verdana" pitchFamily="34" charset="0"/>
              <a:ea typeface="ＭＳ Ｐゴシック" pitchFamily="-84" charset="-128"/>
            </a:endParaRPr>
          </a:p>
          <a:p>
            <a:pPr lvl="2"/>
            <a:endParaRPr lang="en-US" sz="2200" dirty="0">
              <a:latin typeface="Verdana" pitchFamily="3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2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19600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"/>
            </a:pPr>
            <a:r>
              <a:rPr lang="en-US" sz="2200" dirty="0" smtClean="0">
                <a:latin typeface="Verdana"/>
                <a:cs typeface="Verdana"/>
              </a:rPr>
              <a:t>Talk to me – or email </a:t>
            </a:r>
            <a:r>
              <a:rPr lang="en-US" sz="2200" dirty="0" smtClean="0">
                <a:latin typeface="Verdana"/>
                <a:cs typeface="Verdana"/>
              </a:rPr>
              <a:t>president@pmi-oc.org </a:t>
            </a:r>
            <a:endParaRPr lang="en-US" sz="2200" dirty="0">
              <a:latin typeface="Verdana"/>
              <a:cs typeface="Verdana"/>
            </a:endParaRPr>
          </a:p>
          <a:p>
            <a:pPr lvl="1">
              <a:buFont typeface="Wingdings" charset="2"/>
              <a:buChar char=""/>
            </a:pPr>
            <a:r>
              <a:rPr lang="en-US" sz="2200" dirty="0" smtClean="0">
                <a:latin typeface="Verdana"/>
                <a:cs typeface="Verdana"/>
              </a:rPr>
              <a:t>Talk to the Board</a:t>
            </a:r>
            <a:endParaRPr lang="en-US" sz="2200" dirty="0">
              <a:latin typeface="Verdana"/>
              <a:cs typeface="Verdana"/>
            </a:endParaRPr>
          </a:p>
          <a:p>
            <a:pPr lvl="1">
              <a:buFont typeface="Wingdings" charset="2"/>
              <a:buChar char=""/>
            </a:pPr>
            <a:r>
              <a:rPr lang="en-US" sz="2200" dirty="0" smtClean="0">
                <a:latin typeface="Verdana"/>
                <a:cs typeface="Verdana"/>
              </a:rPr>
              <a:t>Talk to a Director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Questions?</a:t>
            </a:r>
            <a:endParaRPr lang="en-US" sz="32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580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267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165"/>
                </a:solidFill>
                <a:latin typeface="Verdana"/>
                <a:cs typeface="Verdana"/>
              </a:rPr>
              <a:t>PMI-OC Vision and 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58311"/>
            <a:ext cx="8305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004165"/>
                </a:solidFill>
                <a:latin typeface="Verdana"/>
                <a:cs typeface="Verdana"/>
              </a:rPr>
              <a:t>Vision Statement</a:t>
            </a:r>
          </a:p>
          <a:p>
            <a:pPr algn="l"/>
            <a:r>
              <a:rPr lang="en-US" sz="2200" dirty="0" smtClean="0">
                <a:solidFill>
                  <a:srgbClr val="004165"/>
                </a:solidFill>
                <a:latin typeface="Verdana"/>
                <a:cs typeface="Verdana"/>
              </a:rPr>
              <a:t>We </a:t>
            </a:r>
            <a:r>
              <a:rPr lang="en-US" sz="2200" dirty="0">
                <a:solidFill>
                  <a:srgbClr val="004165"/>
                </a:solidFill>
                <a:latin typeface="Verdana"/>
                <a:cs typeface="Verdana"/>
              </a:rPr>
              <a:t>are recognized as the volunteer organization of innovative project management professionals. We 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provide</a:t>
            </a:r>
            <a:r>
              <a:rPr lang="en-US" sz="2200" dirty="0">
                <a:latin typeface="Verdana"/>
                <a:cs typeface="Verdana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value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 to our stakeholders </a:t>
            </a:r>
            <a:r>
              <a:rPr lang="en-US" sz="2200" dirty="0">
                <a:solidFill>
                  <a:srgbClr val="004165"/>
                </a:solidFill>
                <a:latin typeface="Verdana"/>
                <a:cs typeface="Verdana"/>
              </a:rPr>
              <a:t>and the community at large. We 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promote the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development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 of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project management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200" dirty="0">
                <a:solidFill>
                  <a:srgbClr val="004165"/>
                </a:solidFill>
                <a:latin typeface="Verdana"/>
                <a:cs typeface="Verdana"/>
              </a:rPr>
              <a:t>as a benefit in all industries</a:t>
            </a:r>
            <a:r>
              <a:rPr lang="en-US" sz="2200" dirty="0" smtClean="0">
                <a:solidFill>
                  <a:srgbClr val="004165"/>
                </a:solidFill>
                <a:latin typeface="Verdana"/>
                <a:cs typeface="Verdana"/>
              </a:rPr>
              <a:t>.</a:t>
            </a:r>
          </a:p>
          <a:p>
            <a:pPr algn="l"/>
            <a:endParaRPr lang="en-US" sz="2200" dirty="0">
              <a:solidFill>
                <a:srgbClr val="004165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en-US" sz="2200" b="1" dirty="0">
                <a:solidFill>
                  <a:srgbClr val="004165"/>
                </a:solidFill>
                <a:latin typeface="Verdana"/>
                <a:cs typeface="Verdana"/>
              </a:rPr>
              <a:t>Mission Statement</a:t>
            </a:r>
          </a:p>
          <a:p>
            <a:pPr>
              <a:defRPr/>
            </a:pPr>
            <a:r>
              <a:rPr lang="en-US" sz="2200" dirty="0">
                <a:solidFill>
                  <a:srgbClr val="004165"/>
                </a:solidFill>
                <a:latin typeface="Verdana"/>
                <a:cs typeface="Verdana"/>
              </a:rPr>
              <a:t>We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promote project management 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by providing services, tools and knowledge </a:t>
            </a:r>
            <a:r>
              <a:rPr lang="en-US" sz="2200" dirty="0">
                <a:solidFill>
                  <a:srgbClr val="004165"/>
                </a:solidFill>
                <a:latin typeface="Verdana"/>
                <a:cs typeface="Verdana"/>
              </a:rPr>
              <a:t>to project sponsors, project managers, team members and the community. We 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provide a forum for </a:t>
            </a:r>
            <a:r>
              <a:rPr lang="en-US" sz="2200" b="1" dirty="0">
                <a:solidFill>
                  <a:srgbClr val="FF0000"/>
                </a:solidFill>
                <a:latin typeface="Verdana"/>
                <a:cs typeface="Verdana"/>
              </a:rPr>
              <a:t>networking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 and opportunities for social interaction</a:t>
            </a:r>
            <a:r>
              <a:rPr lang="en-US" sz="2200" dirty="0">
                <a:solidFill>
                  <a:srgbClr val="004165"/>
                </a:solidFill>
                <a:latin typeface="Verdana"/>
                <a:cs typeface="Verdana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B1E5-DBD8-4389-B717-3C0001DFB0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648200"/>
          </a:xfrm>
        </p:spPr>
        <p:txBody>
          <a:bodyPr>
            <a:normAutofit lnSpcReduction="10000"/>
          </a:bodyPr>
          <a:lstStyle/>
          <a:p>
            <a:pPr>
              <a:buSzPts val="2000"/>
              <a:buFont typeface="Wingdings" charset="2"/>
              <a:buChar char=""/>
            </a:pPr>
            <a:r>
              <a:rPr lang="en-US" sz="2200" dirty="0">
                <a:latin typeface="Verdana"/>
                <a:ea typeface="ＭＳ Ｐゴシック"/>
              </a:rPr>
              <a:t>1656 Members as of 06/10/2013</a:t>
            </a:r>
          </a:p>
          <a:p>
            <a:pPr>
              <a:buSzPts val="2000"/>
              <a:buFont typeface="Wingdings" charset="2"/>
              <a:buChar char=""/>
            </a:pPr>
            <a:r>
              <a:rPr lang="en-US" sz="2200" dirty="0">
                <a:latin typeface="Verdana"/>
                <a:ea typeface="ＭＳ Ｐゴシック"/>
              </a:rPr>
              <a:t>1044 Project Management Professionals (PMP®)</a:t>
            </a:r>
          </a:p>
          <a:p>
            <a:pPr>
              <a:buSzPts val="2000"/>
              <a:buFont typeface="Wingdings" charset="2"/>
              <a:buChar char=""/>
            </a:pPr>
            <a:r>
              <a:rPr lang="en-US" sz="2200" dirty="0">
                <a:latin typeface="Verdana"/>
                <a:ea typeface="ＭＳ Ｐゴシック"/>
              </a:rPr>
              <a:t>15 Certified Associates in Project Management (CAPM®)</a:t>
            </a:r>
          </a:p>
          <a:p>
            <a:pPr>
              <a:buSzPts val="2000"/>
              <a:buFont typeface="Wingdings" charset="2"/>
              <a:buChar char=""/>
            </a:pPr>
            <a:r>
              <a:rPr lang="en-US" sz="2200" dirty="0">
                <a:latin typeface="Verdana"/>
                <a:ea typeface="ＭＳ Ｐゴシック"/>
              </a:rPr>
              <a:t>4 Program Management Professional (</a:t>
            </a:r>
            <a:r>
              <a:rPr lang="en-US" sz="2200" dirty="0" err="1">
                <a:latin typeface="Verdana"/>
                <a:ea typeface="ＭＳ Ｐゴシック"/>
              </a:rPr>
              <a:t>PgMP</a:t>
            </a:r>
            <a:r>
              <a:rPr lang="en-US" sz="2200" dirty="0">
                <a:latin typeface="Verdana"/>
                <a:ea typeface="ＭＳ Ｐゴシック"/>
              </a:rPr>
              <a:t>®)</a:t>
            </a:r>
          </a:p>
          <a:p>
            <a:pPr>
              <a:buSzPts val="2000"/>
              <a:buFont typeface="Wingdings" charset="2"/>
              <a:buChar char=""/>
            </a:pPr>
            <a:r>
              <a:rPr lang="en-US" sz="2200" dirty="0">
                <a:latin typeface="Verdana"/>
                <a:ea typeface="ＭＳ Ｐゴシック"/>
              </a:rPr>
              <a:t>10 Project Management Institute Agile </a:t>
            </a:r>
            <a:r>
              <a:rPr lang="en-US" sz="2200" dirty="0" smtClean="0">
                <a:latin typeface="Verdana"/>
                <a:ea typeface="ＭＳ Ｐゴシック"/>
              </a:rPr>
              <a:t>Certified Practitioner </a:t>
            </a:r>
            <a:r>
              <a:rPr lang="en-US" sz="2200" dirty="0">
                <a:latin typeface="Verdana"/>
                <a:ea typeface="ＭＳ Ｐゴシック"/>
              </a:rPr>
              <a:t>(PMI-ACP</a:t>
            </a:r>
            <a:r>
              <a:rPr lang="en-US" sz="2200" dirty="0">
                <a:latin typeface="Arial"/>
                <a:ea typeface="ＭＳ Ｐゴシック"/>
              </a:rPr>
              <a:t>®)</a:t>
            </a:r>
            <a:endParaRPr lang="en-US" sz="2200" dirty="0">
              <a:latin typeface="Verdana"/>
              <a:ea typeface="ＭＳ Ｐゴシック"/>
            </a:endParaRPr>
          </a:p>
          <a:p>
            <a:pPr>
              <a:buSzPts val="2000"/>
              <a:buFont typeface="Wingdings" charset="2"/>
              <a:buChar char=""/>
            </a:pPr>
            <a:r>
              <a:rPr lang="en-US" sz="2200" dirty="0">
                <a:latin typeface="Verdana"/>
                <a:ea typeface="ＭＳ Ｐゴシック"/>
              </a:rPr>
              <a:t>2 Project Management Institute Risk Management Professional (PMI-RMP</a:t>
            </a:r>
            <a:r>
              <a:rPr lang="en-US" sz="2200" dirty="0">
                <a:latin typeface="Arial"/>
                <a:ea typeface="ＭＳ Ｐゴシック"/>
              </a:rPr>
              <a:t>®)</a:t>
            </a:r>
            <a:endParaRPr lang="en-US" sz="2200" dirty="0">
              <a:latin typeface="Verdana"/>
              <a:ea typeface="ＭＳ Ｐゴシック"/>
            </a:endParaRPr>
          </a:p>
          <a:p>
            <a:pPr>
              <a:buSzPts val="2000"/>
              <a:buFont typeface="Wingdings" charset="2"/>
              <a:buChar char=""/>
            </a:pPr>
            <a:r>
              <a:rPr lang="en-US" sz="2200" dirty="0">
                <a:latin typeface="Verdana"/>
                <a:ea typeface="ＭＳ Ｐゴシック"/>
              </a:rPr>
              <a:t>2 Project Management Institute Scheduling Professional (PMI-SP</a:t>
            </a:r>
            <a:r>
              <a:rPr lang="en-US" sz="2200" dirty="0" smtClean="0">
                <a:latin typeface="Arial"/>
                <a:ea typeface="ＭＳ Ｐゴシック"/>
              </a:rPr>
              <a:t>®</a:t>
            </a:r>
            <a:r>
              <a:rPr lang="en-US" sz="2200" dirty="0" smtClean="0">
                <a:latin typeface="Verdana"/>
                <a:ea typeface="ＭＳ Ｐゴシック"/>
              </a:rPr>
              <a:t>)</a:t>
            </a:r>
          </a:p>
          <a:p>
            <a:pPr>
              <a:buSzPts val="2000"/>
              <a:buFont typeface="Wingdings" charset="2"/>
              <a:buChar char=""/>
            </a:pPr>
            <a:r>
              <a:rPr lang="en-US" sz="2200" i="1" dirty="0">
                <a:latin typeface="Verdana"/>
                <a:ea typeface="ＭＳ Ｐゴシック"/>
              </a:rPr>
              <a:t>Chapter growth has been relatively flat for the last three years</a:t>
            </a:r>
          </a:p>
          <a:p>
            <a:pPr>
              <a:buSzPts val="2000"/>
              <a:buFont typeface="Wingdings" charset="2"/>
              <a:buChar char=""/>
            </a:pPr>
            <a:r>
              <a:rPr lang="en-US" sz="2200" i="1" dirty="0">
                <a:latin typeface="Verdana"/>
                <a:ea typeface="ＭＳ Ｐゴシック"/>
              </a:rPr>
              <a:t>Our retention rate is in line with other </a:t>
            </a:r>
            <a:r>
              <a:rPr lang="en-US" sz="2200" i="1" dirty="0" smtClean="0">
                <a:latin typeface="Verdana"/>
                <a:ea typeface="ＭＳ Ｐゴシック"/>
              </a:rPr>
              <a:t>chapters</a:t>
            </a:r>
            <a:endParaRPr lang="en-US" sz="2200" i="1" dirty="0">
              <a:latin typeface="Verdana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Chapter Profile</a:t>
            </a:r>
            <a:endParaRPr lang="en-US" sz="32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31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Chapter Organization</a:t>
            </a:r>
            <a:endParaRPr lang="en-US" sz="3200" b="1" dirty="0">
              <a:latin typeface="Verdana"/>
              <a:cs typeface="Verdan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3582" r="51912" b="5286"/>
          <a:stretch/>
        </p:blipFill>
        <p:spPr bwMode="auto">
          <a:xfrm>
            <a:off x="685800" y="576943"/>
            <a:ext cx="7297272" cy="527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19600"/>
          </a:xfrm>
        </p:spPr>
        <p:txBody>
          <a:bodyPr>
            <a:normAutofit/>
          </a:bodyPr>
          <a:lstStyle/>
          <a:p>
            <a:pPr>
              <a:buSzPts val="2000"/>
              <a:buFont typeface="Wingdings" charset="2"/>
              <a:buChar char=""/>
            </a:pPr>
            <a:r>
              <a:rPr lang="en-US" sz="2200" b="1" dirty="0" smtClean="0">
                <a:latin typeface="Verdana" pitchFamily="34" charset="0"/>
                <a:ea typeface="ＭＳ Ｐゴシック" pitchFamily="-84" charset="-128"/>
              </a:rPr>
              <a:t>Financial </a:t>
            </a:r>
            <a:r>
              <a:rPr lang="en-US" sz="2200" b="1" dirty="0">
                <a:latin typeface="Verdana" pitchFamily="34" charset="0"/>
                <a:ea typeface="ＭＳ Ｐゴシック" pitchFamily="-84" charset="-128"/>
              </a:rPr>
              <a:t>Summary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Revenue: 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				$ 182,598</a:t>
            </a:r>
          </a:p>
          <a:p>
            <a:pPr lvl="1"/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Expenses</a:t>
            </a:r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:  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				$ </a:t>
            </a:r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204,598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Normal Activity Net Income:  	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  <a:ea typeface="ＭＳ Ｐゴシック" pitchFamily="-84" charset="-128"/>
              </a:rPr>
              <a:t>$  (22,000)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Cost of Planned Initiatives: 	$   20,613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Total net Income, All:	  	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  <a:ea typeface="ＭＳ Ｐゴシック" pitchFamily="-84" charset="-128"/>
              </a:rPr>
              <a:t>$  (42,613)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Budgeted Net Income, All:	</a:t>
            </a:r>
            <a:r>
              <a:rPr lang="en-US" sz="2200" dirty="0" smtClean="0">
                <a:latin typeface="Verdana" pitchFamily="34" charset="0"/>
                <a:ea typeface="ＭＳ Ｐゴシック" pitchFamily="-84" charset="-128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  <a:ea typeface="ＭＳ Ｐゴシック" pitchFamily="-84" charset="-128"/>
              </a:rPr>
              <a:t>$  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  <a:ea typeface="ＭＳ Ｐゴシック" pitchFamily="-84" charset="-128"/>
              </a:rPr>
              <a:t>(19,733)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Bank Balances, FY End:		$  217,482</a:t>
            </a:r>
            <a:endParaRPr lang="en-US" sz="2200" dirty="0">
              <a:latin typeface="Verdana" pitchFamily="34" charset="0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Annual Report FY 2012-13</a:t>
            </a:r>
            <a:endParaRPr lang="en-US" sz="32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8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36543" r="25198" b="11936"/>
          <a:stretch/>
        </p:blipFill>
        <p:spPr>
          <a:xfrm>
            <a:off x="838200" y="1407459"/>
            <a:ext cx="7346576" cy="4383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/>
                <a:cs typeface="Verdana"/>
              </a:rPr>
              <a:t>Annual Report FY 2012-13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753" y="1028273"/>
            <a:ext cx="376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000"/>
              <a:buFont typeface="Wingdings" charset="2"/>
              <a:buChar char=""/>
            </a:pPr>
            <a:r>
              <a:rPr lang="en-US" b="1" dirty="0" smtClean="0">
                <a:solidFill>
                  <a:srgbClr val="004165"/>
                </a:solidFill>
                <a:latin typeface="Verdana" pitchFamily="34" charset="0"/>
                <a:ea typeface="ＭＳ Ｐゴシック" pitchFamily="-84" charset="-128"/>
              </a:rPr>
              <a:t>Profit &amp; Loss With Budget</a:t>
            </a:r>
            <a:endParaRPr lang="en-US" b="1" dirty="0">
              <a:solidFill>
                <a:srgbClr val="004165"/>
              </a:solidFill>
              <a:latin typeface="Verdana" pitchFamily="3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2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/>
                <a:cs typeface="Verdana"/>
              </a:rPr>
              <a:t>Annual Report FY 2012-13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37044" r="34461" b="16285"/>
          <a:stretch/>
        </p:blipFill>
        <p:spPr bwMode="auto">
          <a:xfrm>
            <a:off x="747723" y="1523999"/>
            <a:ext cx="7862877" cy="42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753" y="1028273"/>
            <a:ext cx="5445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000"/>
              <a:buFont typeface="Wingdings" charset="2"/>
              <a:buChar char=""/>
            </a:pPr>
            <a:r>
              <a:rPr lang="en-US" b="1" dirty="0" smtClean="0">
                <a:solidFill>
                  <a:srgbClr val="004165"/>
                </a:solidFill>
                <a:latin typeface="Verdana" pitchFamily="34" charset="0"/>
                <a:ea typeface="ＭＳ Ｐゴシック" pitchFamily="-84" charset="-128"/>
              </a:rPr>
              <a:t>Profit &amp; Loss With Net Income By Area</a:t>
            </a:r>
            <a:endParaRPr lang="en-US" b="1" dirty="0">
              <a:solidFill>
                <a:srgbClr val="004165"/>
              </a:solidFill>
              <a:latin typeface="Verdana" pitchFamily="3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/>
                <a:cs typeface="Verdana"/>
              </a:rPr>
              <a:t>Annual Report FY 2012-13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34653" r="59686" b="13809"/>
          <a:stretch/>
        </p:blipFill>
        <p:spPr bwMode="auto">
          <a:xfrm>
            <a:off x="1179433" y="1685365"/>
            <a:ext cx="5907167" cy="409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13851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ts val="2000"/>
              <a:buFont typeface="Wingdings" charset="2"/>
              <a:buChar char=""/>
            </a:pPr>
            <a:r>
              <a:rPr lang="en-US" b="1" dirty="0" smtClean="0">
                <a:solidFill>
                  <a:srgbClr val="004165"/>
                </a:solidFill>
                <a:latin typeface="Verdana" pitchFamily="34" charset="0"/>
                <a:ea typeface="ＭＳ Ｐゴシック" pitchFamily="-84" charset="-128"/>
              </a:rPr>
              <a:t>Balance Sheet – June 11, 2013</a:t>
            </a:r>
            <a:endParaRPr lang="en-US" b="1" dirty="0">
              <a:solidFill>
                <a:srgbClr val="004165"/>
              </a:solidFill>
              <a:latin typeface="Verdana" pitchFamily="3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5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4196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"/>
            </a:pPr>
            <a:r>
              <a:rPr lang="en-US" sz="2200" b="1" dirty="0" smtClean="0">
                <a:latin typeface="Verdana" pitchFamily="34" charset="0"/>
                <a:ea typeface="ＭＳ Ｐゴシック" pitchFamily="-84" charset="-128"/>
              </a:rPr>
              <a:t>Comments </a:t>
            </a:r>
            <a:r>
              <a:rPr lang="en-US" sz="2200" b="1" dirty="0">
                <a:latin typeface="Verdana" pitchFamily="34" charset="0"/>
                <a:ea typeface="ＭＳ Ｐゴシック" pitchFamily="-84" charset="-128"/>
              </a:rPr>
              <a:t>on Financial Performance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Lower Revenues for Dinner Meeting and PMP Prep than budgeted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Budgeted Agile Program not executed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Sponsor Efforts picked up pace but large sponsorship paid in current FY.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Dinner Meeting Minimum Contract Cost not covered by attendance.</a:t>
            </a:r>
          </a:p>
          <a:p>
            <a:pPr lvl="2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New Contract in place reducing minimums</a:t>
            </a:r>
          </a:p>
          <a:p>
            <a:pPr lvl="1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Chapter Contributions to Organizations</a:t>
            </a:r>
          </a:p>
          <a:p>
            <a:pPr lvl="2"/>
            <a:r>
              <a:rPr lang="en-US" sz="2200" dirty="0">
                <a:latin typeface="Verdana" pitchFamily="34" charset="0"/>
                <a:ea typeface="ＭＳ Ｐゴシック" pitchFamily="-84" charset="-128"/>
              </a:rPr>
              <a:t>PMI Education Foundation - $3,300</a:t>
            </a:r>
          </a:p>
          <a:p>
            <a:pPr lvl="1">
              <a:buFont typeface="Wingdings" charset="2"/>
              <a:buChar char=""/>
            </a:pPr>
            <a:endParaRPr lang="en-US" sz="2200" dirty="0">
              <a:latin typeface="Verdana" pitchFamily="34" charset="0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/>
                <a:cs typeface="Verdana"/>
              </a:rPr>
              <a:t>Annual Report FY 2012-13</a:t>
            </a:r>
          </a:p>
        </p:txBody>
      </p:sp>
    </p:spTree>
    <p:extLst>
      <p:ext uri="{BB962C8B-B14F-4D97-AF65-F5344CB8AC3E}">
        <p14:creationId xmlns:p14="http://schemas.microsoft.com/office/powerpoint/2010/main" val="1200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Custom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602</Words>
  <Application>Microsoft Office PowerPoint</Application>
  <PresentationFormat>On-screen Show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 Custom Template</vt:lpstr>
      <vt:lpstr>Annual State Of The Chapter</vt:lpstr>
      <vt:lpstr>PowerPoint Presentation</vt:lpstr>
      <vt:lpstr>Chapter Profile</vt:lpstr>
      <vt:lpstr>Chapter Organization</vt:lpstr>
      <vt:lpstr>Annual Report FY 2012-13</vt:lpstr>
      <vt:lpstr>Annual Report FY 2012-13</vt:lpstr>
      <vt:lpstr>Annual Report FY 2012-13</vt:lpstr>
      <vt:lpstr>Annual Report FY 2012-13</vt:lpstr>
      <vt:lpstr>Annual Report FY 2012-13</vt:lpstr>
      <vt:lpstr>Major Accomplishments FY 2012-13</vt:lpstr>
      <vt:lpstr>Budget FY 2013-14</vt:lpstr>
      <vt:lpstr>Our Strengths</vt:lpstr>
      <vt:lpstr>Summary</vt:lpstr>
      <vt:lpstr>Questions?</vt:lpstr>
    </vt:vector>
  </TitlesOfParts>
  <Company>Cantwell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Deborah Cantwell</dc:creator>
  <cp:lastModifiedBy>Tariq Shaikh</cp:lastModifiedBy>
  <cp:revision>55</cp:revision>
  <cp:lastPrinted>2013-06-11T20:39:08Z</cp:lastPrinted>
  <dcterms:created xsi:type="dcterms:W3CDTF">2013-05-15T06:56:21Z</dcterms:created>
  <dcterms:modified xsi:type="dcterms:W3CDTF">2013-06-11T22:03:25Z</dcterms:modified>
</cp:coreProperties>
</file>